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5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9" r:id="rId41"/>
    <p:sldId id="386" r:id="rId42"/>
    <p:sldId id="387" r:id="rId43"/>
    <p:sldId id="388" r:id="rId44"/>
    <p:sldId id="390" r:id="rId45"/>
    <p:sldId id="391" r:id="rId46"/>
    <p:sldId id="392" r:id="rId47"/>
    <p:sldId id="405" r:id="rId48"/>
    <p:sldId id="406" r:id="rId49"/>
    <p:sldId id="407" r:id="rId50"/>
    <p:sldId id="393" r:id="rId51"/>
    <p:sldId id="394" r:id="rId52"/>
    <p:sldId id="395" r:id="rId53"/>
    <p:sldId id="396" r:id="rId54"/>
    <p:sldId id="408" r:id="rId55"/>
    <p:sldId id="409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410" r:id="rId64"/>
    <p:sldId id="411" r:id="rId65"/>
    <p:sldId id="404" r:id="rId66"/>
    <p:sldId id="412" r:id="rId67"/>
    <p:sldId id="413" r:id="rId68"/>
    <p:sldId id="414" r:id="rId69"/>
    <p:sldId id="415" r:id="rId70"/>
    <p:sldId id="416" r:id="rId71"/>
    <p:sldId id="417" r:id="rId72"/>
    <p:sldId id="418" r:id="rId73"/>
    <p:sldId id="419" r:id="rId74"/>
    <p:sldId id="420" r:id="rId75"/>
    <p:sldId id="421" r:id="rId76"/>
    <p:sldId id="422" r:id="rId77"/>
    <p:sldId id="423" r:id="rId78"/>
    <p:sldId id="424" r:id="rId79"/>
    <p:sldId id="425" r:id="rId80"/>
    <p:sldId id="426" r:id="rId81"/>
    <p:sldId id="427" r:id="rId82"/>
    <p:sldId id="428" r:id="rId83"/>
    <p:sldId id="429" r:id="rId84"/>
    <p:sldId id="430" r:id="rId85"/>
    <p:sldId id="431" r:id="rId86"/>
    <p:sldId id="432" r:id="rId87"/>
    <p:sldId id="434" r:id="rId88"/>
    <p:sldId id="433" r:id="rId89"/>
    <p:sldId id="435" r:id="rId90"/>
    <p:sldId id="436" r:id="rId91"/>
    <p:sldId id="437" r:id="rId92"/>
    <p:sldId id="438" r:id="rId93"/>
    <p:sldId id="439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9"/>
            <p14:sldId id="386"/>
            <p14:sldId id="387"/>
            <p14:sldId id="388"/>
            <p14:sldId id="390"/>
            <p14:sldId id="391"/>
            <p14:sldId id="392"/>
            <p14:sldId id="405"/>
            <p14:sldId id="406"/>
            <p14:sldId id="407"/>
            <p14:sldId id="393"/>
            <p14:sldId id="394"/>
            <p14:sldId id="395"/>
            <p14:sldId id="396"/>
            <p14:sldId id="408"/>
            <p14:sldId id="409"/>
            <p14:sldId id="397"/>
            <p14:sldId id="398"/>
            <p14:sldId id="399"/>
            <p14:sldId id="400"/>
            <p14:sldId id="401"/>
            <p14:sldId id="402"/>
            <p14:sldId id="403"/>
            <p14:sldId id="410"/>
            <p14:sldId id="411"/>
            <p14:sldId id="404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4"/>
            <p14:sldId id="433"/>
            <p14:sldId id="435"/>
            <p14:sldId id="436"/>
            <p14:sldId id="437"/>
            <p14:sldId id="438"/>
            <p14:sldId id="4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2" d="100"/>
          <a:sy n="102" d="100"/>
        </p:scale>
        <p:origin x="870" y="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10/9/2024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2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2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2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2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2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2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2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2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2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03.02 </a:t>
            </a:r>
            <a:r>
              <a:rPr lang="en-US" altLang="zh-CN" sz="3200" b="1" spc="0" dirty="0">
                <a:solidFill>
                  <a:srgbClr val="FFFF00"/>
                </a:solidFill>
              </a:rPr>
              <a:t>Data That Might Not Be There – </a:t>
            </a:r>
            <a:r>
              <a:rPr lang="en-US" altLang="zh-CN" sz="3200" b="1" spc="0" dirty="0">
                <a:solidFill>
                  <a:srgbClr val="FFFF00"/>
                </a:solidFill>
                <a:highlight>
                  <a:srgbClr val="800000"/>
                </a:highlight>
              </a:rPr>
              <a:t>OPTIONAL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(page 55)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9B8D-6A30-0243-B669-A2E8645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7" y="1496896"/>
            <a:ext cx="7695978" cy="456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03.03 Finding Data That Doesn’t Meet Certain Conditions (page 59)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588C9-0FB4-8C33-3764-3F4DE0FC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69" y="1542403"/>
            <a:ext cx="7748307" cy="433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57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Query from multiple tables or files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76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Query via Property Path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44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03.05 Searching with Blank Nodes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B50EC-99CD-9CA1-239D-5BB3EF7C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55" y="1422825"/>
            <a:ext cx="7356032" cy="463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091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03.06 Eliminating Redundant Output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DISTINCT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A3E63-59FF-9295-1BFB-39646CD8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4" y="1444300"/>
            <a:ext cx="7358106" cy="462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26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03.07 Combining Different Search Conditions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UNION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B6C79-E65D-C04C-D968-339D4F94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819" y="1320800"/>
            <a:ext cx="7504160" cy="473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15BBC-6A71-F145-2850-2D71AB5A4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792" y="1919538"/>
            <a:ext cx="3246253" cy="246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17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03.08 </a:t>
            </a:r>
            <a:r>
              <a:rPr lang="en-US" altLang="zh-CN" sz="3200" b="1" spc="0" dirty="0" err="1">
                <a:solidFill>
                  <a:srgbClr val="FFFF00"/>
                </a:solidFill>
              </a:rPr>
              <a:t>FILTERing</a:t>
            </a:r>
            <a:r>
              <a:rPr lang="en-US" altLang="zh-CN" sz="3200" b="1" spc="0" dirty="0">
                <a:solidFill>
                  <a:srgbClr val="FFFF00"/>
                </a:solidFill>
              </a:rPr>
              <a:t> Data Based on Conditions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C269B-D1F4-8429-D9E6-C18C8CBB2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934" y="1320799"/>
            <a:ext cx="6703779" cy="478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75BDD-1110-6C8B-99BA-B47D8B3A6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95" y="2893066"/>
            <a:ext cx="2429527" cy="2658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472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03.09 </a:t>
            </a:r>
            <a:r>
              <a:rPr lang="en-US" altLang="zh-CN" sz="3200" b="1" spc="0" dirty="0">
                <a:solidFill>
                  <a:srgbClr val="FFFF00"/>
                </a:solidFill>
              </a:rPr>
              <a:t>Retrieving a Specific Number of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-- LIMIT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DDAEA-C76C-4335-06CB-4320283C4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320800"/>
            <a:ext cx="7298428" cy="467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7A17A-D648-58FC-7B25-E50C27373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819" y="3658830"/>
            <a:ext cx="3514725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7323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FROM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837B4-26BE-52E9-0350-8C00B8A10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474" y="1566281"/>
            <a:ext cx="8394920" cy="4146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64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FROM NAMED +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B8D6E1-2143-3523-7005-323CEDF37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760680"/>
            <a:ext cx="7722634" cy="399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91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GRAPH as variable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32EC83-0A64-B6A5-E5EC-D420A15AB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642" y="1320800"/>
            <a:ext cx="8114718" cy="469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607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(4) Graph as URI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CBEAC-08A0-9CB2-5208-D674CB51A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083" y="1420048"/>
            <a:ext cx="7817047" cy="4672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705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03.11 Queries in Your Queries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9962F-12A8-B243-61E0-9327B1628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547" y="1320800"/>
            <a:ext cx="7579150" cy="4781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2722E1-AABB-A9CA-C135-A5B69C09D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268" y="4052047"/>
            <a:ext cx="2458766" cy="95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031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03.12 Combining Values and Assigning Values to Variables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70631-C9F4-8DDF-BD65-F29634FFD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612" y="1497605"/>
            <a:ext cx="8097984" cy="435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1465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03.13 </a:t>
            </a:r>
            <a:r>
              <a:rPr lang="en-US" altLang="zh-CN" sz="3200" b="1" spc="0" dirty="0">
                <a:solidFill>
                  <a:srgbClr val="FFFF00"/>
                </a:solidFill>
              </a:rPr>
              <a:t>Creating Tables of Values in Your Queries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EDB82-A19F-5B52-58F4-DB26107AB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191" y="1354283"/>
            <a:ext cx="7518484" cy="4689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049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Sorting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020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MIN(), MAX(), AVG(), SUM(), COUNT()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413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GROUP BY, HAVING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480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03.15 Querying a Remote SPARQL Service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EBF19-AD88-DF08-3B20-8661ECF24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800" y="1320800"/>
            <a:ext cx="7618852" cy="475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64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03.16 </a:t>
            </a:r>
            <a:r>
              <a:rPr lang="en-US" altLang="zh-CN" sz="3200" b="1" spc="0" dirty="0">
                <a:solidFill>
                  <a:srgbClr val="FFFF00"/>
                </a:solidFill>
              </a:rPr>
              <a:t>Federated Queries: Searching Multiple Datasets with One Query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571C40-6115-A203-5E98-0EA4DCF94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705" y="1299553"/>
            <a:ext cx="7655970" cy="4779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275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4.1 </a:t>
            </a:r>
            <a:r>
              <a:rPr lang="en-US" altLang="zh-CN" sz="3200" b="1" spc="0" dirty="0">
                <a:solidFill>
                  <a:srgbClr val="FFFF00"/>
                </a:solidFill>
              </a:rPr>
              <a:t>Query Forms: SELECT, DESCRIBE, ASK, and CONSTRUCT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6EC8C-E3B7-27A2-EC3C-52FE85EB7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818" y="1583702"/>
            <a:ext cx="7878779" cy="378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738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4.2 </a:t>
            </a:r>
            <a:r>
              <a:rPr lang="en-US" altLang="zh-CN" sz="3200" b="1" spc="0" dirty="0">
                <a:solidFill>
                  <a:srgbClr val="FFFF00"/>
                </a:solidFill>
              </a:rPr>
              <a:t>Copying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E3D0-BA69-125F-1A8E-C75055BD8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122" y="1320800"/>
            <a:ext cx="8118243" cy="474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568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4.3 Creating New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037157-E99B-3EBF-9C05-737D14BA7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70" y="1320800"/>
            <a:ext cx="8013502" cy="4728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1495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4.4 </a:t>
            </a:r>
            <a:r>
              <a:rPr lang="en-US" altLang="zh-CN" sz="3200" b="1" spc="0" dirty="0">
                <a:solidFill>
                  <a:srgbClr val="FFFF00"/>
                </a:solidFill>
              </a:rPr>
              <a:t>Converting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88809-50EC-B4E4-3F1D-B1F7671B9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069" y="1426458"/>
            <a:ext cx="8355291" cy="465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351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Defining Rules with SPARQL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4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Generating Data About Broken Rules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7188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Using Existing SPARQL Rules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2107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4.6 Asking for a Description of a Resource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9B24DA-DB45-6FB0-6ABD-EB63769C3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573" y="1234911"/>
            <a:ext cx="7537966" cy="4850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7422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5.1 Datatypes and Queries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Part 1: recap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59A297-F9E3-FE71-10EB-E1ACC1197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446" y="1320800"/>
            <a:ext cx="7611585" cy="4786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6598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5.1 Datatypes and Queries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Part 2: Representing Strings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B8AE1D-11E9-6A1B-E2B6-735DBC44E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377" y="1320800"/>
            <a:ext cx="8539363" cy="4634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4759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5.1 Datatypes and Queries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Part 3: Comparing Values and Doing Arithmetic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54C8E-F3A7-0433-C6C1-84222A4BD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647" y="1227817"/>
            <a:ext cx="7751713" cy="4686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532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5.2.1 Program Logic Functions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IF()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9BF66-621C-F092-5919-884F490FE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286" y="1433076"/>
            <a:ext cx="8365465" cy="4554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1813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5.2.1 Program Logic Functions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COALESCE()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AED58F-A8D1-20E3-CA77-33E6B715E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280" y="1320799"/>
            <a:ext cx="8449558" cy="4739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98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5.2.2 Node Type and Datatype Checking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4BDBD-8F7E-DD26-EA54-F189CAB82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42" y="1528769"/>
            <a:ext cx="8252913" cy="439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4091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5.2.3 Node Type Conversion</a:t>
            </a:r>
          </a:p>
          <a:p>
            <a:pPr algn="l"/>
            <a:r>
              <a:rPr lang="en-US" sz="2800" b="1" spc="0" dirty="0">
                <a:solidFill>
                  <a:srgbClr val="FFFF00"/>
                </a:solidFill>
              </a:rPr>
              <a:t>(1) URI() and ENCODE_FOR_URI()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D8A91-817E-79DB-B420-09BE73EA5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491" y="1451993"/>
            <a:ext cx="7891869" cy="4608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822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5.2.3 Node Type Conversion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str()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B15242-2786-6845-E6E7-98CF15056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928" y="1451993"/>
            <a:ext cx="8176181" cy="456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15050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5.2.4 Datatype Conversion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Converting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62BA73-0EFB-FADF-611B-2F0567D98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42" y="1320800"/>
            <a:ext cx="8033262" cy="4645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5169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5.2.4 Datatype Conversion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STRDT()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6DB310-AA70-8ACF-7C26-164591BB3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42" y="1337263"/>
            <a:ext cx="7839960" cy="472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4879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5.2.5 Checking, adding, and removing spoken language tags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lang()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B96DC6-57CE-4060-53B2-FEF26F864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204" y="1333253"/>
            <a:ext cx="7479710" cy="4750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005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5.2.5 Checking, adding, and removing spoken language tags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langMatches()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434C23-68BC-39A6-F04D-77BB9338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709" y="1320800"/>
            <a:ext cx="7274699" cy="4673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39866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5.2.5 Checking, adding, and removing spoken language tags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STRLANG()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938861-03C1-99CB-4E5E-E4CCA707F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855" y="1345705"/>
            <a:ext cx="7434407" cy="476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76271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5.2.6 String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68314-7494-3931-1A40-A305136E8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283" y="1232469"/>
            <a:ext cx="7072323" cy="4855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5703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5.2.7 Numeric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7C8DCB-7D4C-853E-FFE0-D21B9F5D1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471" y="1315037"/>
            <a:ext cx="8804020" cy="4824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97319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5.2.8 Data and Time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8F636F-D846-101D-5E1C-1FFA58EBE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435" y="1451993"/>
            <a:ext cx="8159235" cy="4532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2539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5.2.9 Hash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6D81A1-EAAB-3B0A-7474-E723024BA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596" y="1320800"/>
            <a:ext cx="6752302" cy="4658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017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05.03 Extension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848125C9-773B-918A-8501-F8D1B815ED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5FB6ED-273B-ED0E-3494-407C65697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188" y="1320801"/>
            <a:ext cx="7441026" cy="4705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5327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D354C-0707-00F2-79C1-28B4EC855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BA370-C125-C18C-93BC-BF12C44CC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6.1 Getting Started with </a:t>
            </a:r>
            <a:r>
              <a:rPr lang="en-US" sz="4000" b="1" spc="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Fuseki</a:t>
            </a:r>
            <a:endParaRPr lang="en-US" sz="40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E9F1A8A-C71F-20F6-7269-76B45977FE1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4F677-C17B-3239-793E-6AFDAFBC1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0794FA9-B0D6-7F28-AD22-A67FD07775CB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EEEB6-41A0-27C3-5B29-4A33F058A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994691D0-65A1-998C-BDAE-287679BD73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E4464E-9FB3-3ECE-6722-3B154CC6D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787" y="1320800"/>
            <a:ext cx="8280184" cy="4708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73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7C74B-455C-A857-75BB-65D03C1E6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674C-34A9-EE12-44B9-23A12697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6.2 Adding Data to a Dataset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6B7CA74-8900-85C1-B75B-9AD20682174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B9C83-6CF7-78EF-B9F8-4AE3DC109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950FE3B-016B-9A4A-1E86-D7A1CBA1C0F7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F10FC-5415-9300-95A6-F7492E47C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DAA54E25-1CF3-84A2-96F7-0A7B15C4B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7BF76-B64D-4DFE-D138-6150BE76A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149" y="1451727"/>
            <a:ext cx="8539832" cy="4661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23990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3D150-AACC-B8D9-F5ED-6407F8746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1E36E-5CBC-DE89-8DAA-6FB43F73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6.3 Deleting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ADD058E-FBE3-3D90-4A90-ACC247ACA29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49448-37C1-D754-2738-E16CF4120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5B647E4-A57B-C53D-C6B8-674477D33D78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93055-25DA-6B7B-4EEF-6986F4D22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03BC3AD6-1D58-2C8F-8A63-59418A89D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F581CF-6A2A-5726-595C-B9218D05A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247" y="1399278"/>
            <a:ext cx="8050491" cy="4659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42960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72491-6A70-17FB-0682-31984CB22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6501-062B-DBF1-47BB-328CC21CD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Add-on: Testing on Update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D9DEF56-6438-08AF-4BED-D28957DCCAD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E1641-6832-FD77-071A-8C99655A7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234C086-FE71-7E27-E88C-833CAE74A230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F31A2-02CF-647D-99A4-8BCAF6000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BA60329A-9EEE-0242-9737-C10A186696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1FCBA7-BCB8-5371-FFAA-1174025ED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7847" y="1371698"/>
            <a:ext cx="9125147" cy="4727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2F6958-BA5B-A3DD-AB6B-7FA22D23F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351" y="4125419"/>
            <a:ext cx="4124325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59909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B62B3-5909-E0AF-BED1-27B163DE1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A3AF-14BD-240F-F166-5EB97ED5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6.4 Changing Existing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F2414CE-5BF6-82F1-FF03-BB07A3A0FDA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04A74-94AD-524E-9B71-D176215F9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9E3E44-EAF8-50B4-E444-58B18E61E89B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60DA4-387B-82B4-538A-6722395F6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EE511DB3-ABB4-BF8D-C9E5-121473EA3C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683A4-6B81-EAE0-787A-B9013CE91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920" y="1359278"/>
            <a:ext cx="8927183" cy="4762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52362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23691-B53B-0E91-DBFA-D80CC3B81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F4-C3E0-139F-15B3-6D42758C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6.6 Named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B206692-7D4F-5917-A068-36B1BA81659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7465C-4EE8-2D9C-B5BD-1C474732B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2F88E75-0AC4-3A17-1CA6-532F954E7841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26576-CE87-06B8-9056-1552E49BA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B79D97E1-793E-3219-9B8B-6BE6AEF47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2788646"/>
            <a:ext cx="3431353" cy="1551341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6.5.0 Basic Understanding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EBD76-0201-17BF-BD47-E39CC022C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41" y="1320800"/>
            <a:ext cx="7240267" cy="473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33631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5779F-6631-6D03-EC34-81CC95457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7D59-A22B-0733-33C3-775DE0A1F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6.6 Named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3A1F9B8E-C581-4452-56E4-AEAE6B1BE12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2DDDF-019E-C8FD-2E25-164F5E63E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9F14AF6-35A6-E3F0-BF59-539AE7F25804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55F8C-6D2D-EA88-7EDF-E4C65EEC3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C55A8571-D45E-B0F8-8F70-68D401573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2788646"/>
            <a:ext cx="3431353" cy="1551341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6.5.1 Dropping Graphs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CE8AD8-8B19-0D12-A4E5-20F253CDC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343" y="1415545"/>
            <a:ext cx="7466029" cy="4690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7380A-AAF6-7538-1020-46A0823D8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6634" y="3202425"/>
            <a:ext cx="1784896" cy="1983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097014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DCD72-8172-F2A3-82A4-0367E6AFE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EFAC1-4D83-4C8D-52B9-285087ABD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6.6 Named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4E3F1E2-66D3-41EE-9AE7-C87F9CE95B0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53525-B242-DD06-00C2-71738848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689B5A-FCD1-2DC5-120D-67C5FE5F96C8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AD7A6-6B39-D0DC-4B93-A7D83EB22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F111F8-ACF4-A5FE-894A-9683703A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2788646"/>
            <a:ext cx="3431353" cy="1551341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6.5.2 Named Graph Syntax Shortcuts: WITH &amp; USING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430EB-113B-C065-EE6E-BF0BBDCC7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858" y="1349502"/>
            <a:ext cx="8159233" cy="4586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0315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32CBC-C421-2B88-106F-C97B65CB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8712C-A44A-00A2-2E5A-5C2B9EFD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6.6 Named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2E33A0E-8AC4-B4CB-2076-65557CFAB0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67CE8-F718-FFE4-91CC-3A7556F3A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E838C9C-7DB8-2B2E-9EF9-44EECE71D713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18833-1B74-9385-CB7C-88E075E2C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8587F9CC-743A-0313-6B71-04374D1EC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2788646"/>
            <a:ext cx="3431353" cy="1551341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6.5.3 Copying and Moving Entire Graphs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943D5F-A481-78B5-755D-C146CD370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356" y="1376152"/>
            <a:ext cx="8276735" cy="4605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224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720E-4FED-0394-AD88-3BBF4EA2A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D23CE-C1C3-8CF5-15FE-568F6838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6.6 Named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EFC11A0-BE03-7D52-3728-70FF1E81A2E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0F132-BB6C-19BE-A74A-A53DC3E9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ADC2927-001F-D08A-6AE1-4BAE54FF0E23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67541-E793-1875-DF6E-0B0128D63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64CB6826-0F4F-5E0B-B5CB-1EB44B925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2788646"/>
            <a:ext cx="3431353" cy="1551341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6.5.0 Basic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876851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36250</TotalTime>
  <Words>3162</Words>
  <Application>Microsoft Office PowerPoint</Application>
  <PresentationFormat>Widescreen</PresentationFormat>
  <Paragraphs>427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05. Datatypes and Functions</vt:lpstr>
      <vt:lpstr>05. Datatypes and Functions</vt:lpstr>
      <vt:lpstr>05. Datatypes and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05.03 Extension Functions</vt:lpstr>
      <vt:lpstr>06 Updating Data with SPARQL 6.1 Getting Started with Fuseki</vt:lpstr>
      <vt:lpstr>06 Updating Data with SPARQL 6.2 Adding Data to a Dataset</vt:lpstr>
      <vt:lpstr>06 Updating Data with SPARQL 6.3 Deleting Data</vt:lpstr>
      <vt:lpstr>06 Updating Data with SPARQL Add-on: Testing on Update</vt:lpstr>
      <vt:lpstr>06 Updating Data with SPARQL 6.4 Changing Existing Data</vt:lpstr>
      <vt:lpstr>06 Updating Data with SPARQL 6.6 Named Graph</vt:lpstr>
      <vt:lpstr>06 Updating Data with SPARQL 6.6 Named Graph</vt:lpstr>
      <vt:lpstr>06 Updating Data with SPARQL 6.6 Named Graph</vt:lpstr>
      <vt:lpstr>06 Updating Data with SPARQL 6.6 Named Graph</vt:lpstr>
      <vt:lpstr>06 Updating Data with SPARQL 6.6 Named Graph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137</cp:revision>
  <dcterms:created xsi:type="dcterms:W3CDTF">2023-12-11T01:29:04Z</dcterms:created>
  <dcterms:modified xsi:type="dcterms:W3CDTF">2024-10-10T06:52:56Z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